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1.xml" ContentType="application/vnd.openxmlformats-officedocument.presentationml.tags+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ppt/tags/tag15.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9"/>
  </p:notesMasterIdLst>
  <p:sldIdLst>
    <p:sldId id="876" r:id="rId2"/>
    <p:sldId id="860" r:id="rId3"/>
    <p:sldId id="759" r:id="rId4"/>
    <p:sldId id="1054" r:id="rId5"/>
    <p:sldId id="1108" r:id="rId6"/>
    <p:sldId id="1109" r:id="rId7"/>
    <p:sldId id="1110" r:id="rId8"/>
    <p:sldId id="1111" r:id="rId9"/>
    <p:sldId id="1112" r:id="rId10"/>
    <p:sldId id="1113" r:id="rId11"/>
    <p:sldId id="1056" r:id="rId12"/>
    <p:sldId id="1057" r:id="rId13"/>
    <p:sldId id="1114" r:id="rId14"/>
    <p:sldId id="1115" r:id="rId15"/>
    <p:sldId id="1116" r:id="rId16"/>
    <p:sldId id="1093" r:id="rId17"/>
    <p:sldId id="1117" r:id="rId18"/>
    <p:sldId id="1063" r:id="rId19"/>
    <p:sldId id="1119" r:id="rId20"/>
    <p:sldId id="1120" r:id="rId21"/>
    <p:sldId id="1121" r:id="rId22"/>
    <p:sldId id="1122" r:id="rId23"/>
    <p:sldId id="1123" r:id="rId24"/>
    <p:sldId id="1124" r:id="rId25"/>
    <p:sldId id="1125" r:id="rId26"/>
    <p:sldId id="1118" r:id="rId27"/>
    <p:sldId id="957" r:id="rId28"/>
    <p:sldId id="1127" r:id="rId29"/>
    <p:sldId id="1126" r:id="rId30"/>
    <p:sldId id="1128" r:id="rId31"/>
    <p:sldId id="1129" r:id="rId32"/>
    <p:sldId id="1130" r:id="rId33"/>
    <p:sldId id="1105" r:id="rId34"/>
    <p:sldId id="1131" r:id="rId35"/>
    <p:sldId id="1132" r:id="rId36"/>
    <p:sldId id="1133" r:id="rId37"/>
    <p:sldId id="1134" r:id="rId38"/>
    <p:sldId id="1106" r:id="rId39"/>
    <p:sldId id="1136" r:id="rId40"/>
    <p:sldId id="1135" r:id="rId41"/>
    <p:sldId id="1137" r:id="rId42"/>
    <p:sldId id="1138" r:id="rId43"/>
    <p:sldId id="1139" r:id="rId44"/>
    <p:sldId id="1107" r:id="rId45"/>
    <p:sldId id="1140" r:id="rId46"/>
    <p:sldId id="1141" r:id="rId47"/>
    <p:sldId id="1143" r:id="rId48"/>
    <p:sldId id="1142" r:id="rId49"/>
    <p:sldId id="1144" r:id="rId50"/>
    <p:sldId id="1145" r:id="rId51"/>
    <p:sldId id="1146" r:id="rId52"/>
    <p:sldId id="1147" r:id="rId53"/>
    <p:sldId id="1104" r:id="rId54"/>
    <p:sldId id="958" r:id="rId55"/>
    <p:sldId id="1148" r:id="rId56"/>
    <p:sldId id="874" r:id="rId57"/>
    <p:sldId id="291" r:id="rId58"/>
  </p:sldIdLst>
  <p:sldSz cx="9144000" cy="5143500" type="screen16x9"/>
  <p:notesSz cx="6858000" cy="9144000"/>
  <p:custDataLst>
    <p:tags r:id="rId6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CCFF"/>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5840" autoAdjust="0"/>
  </p:normalViewPr>
  <p:slideViewPr>
    <p:cSldViewPr snapToGrid="0" showGuides="1">
      <p:cViewPr varScale="1">
        <p:scale>
          <a:sx n="104" d="100"/>
          <a:sy n="104" d="100"/>
        </p:scale>
        <p:origin x="974" y="82"/>
      </p:cViewPr>
      <p:guideLst>
        <p:guide orient="horz" pos="1620"/>
        <p:guide pos="336"/>
      </p:guideLst>
    </p:cSldViewPr>
  </p:slideViewPr>
  <p:outlineViewPr>
    <p:cViewPr>
      <p:scale>
        <a:sx n="33" d="100"/>
        <a:sy n="33" d="100"/>
      </p:scale>
      <p:origin x="0" y="-226704"/>
    </p:cViewPr>
  </p:outlineViewPr>
  <p:notesTextViewPr>
    <p:cViewPr>
      <p:scale>
        <a:sx n="3" d="2"/>
        <a:sy n="3" d="2"/>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4/16/2023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pPr/>
              <a:t>10</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11</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pPr/>
              <a:t>12</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pPr/>
              <a:t>13</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pPr/>
              <a:t>14</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15</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pPr/>
              <a:t>16</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pPr/>
              <a:t>17</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18</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19</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pPr/>
              <a:t>20</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pPr/>
              <a:t>21</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pPr/>
              <a:t>22</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pPr/>
              <a:t>23</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24</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25</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26</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27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pPr/>
              <a:t>28</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pPr/>
              <a:t>29</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pPr/>
              <a:t>30</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31</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32</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33</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34</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35</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36</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37</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38</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pPr/>
              <a:t>39</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pPr/>
              <a:t>40</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41</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42</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43</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44</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45</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pPr/>
              <a:t>46</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47</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pPr/>
              <a:t>48</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pPr/>
              <a:t>49</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pPr/>
              <a:t>5</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pPr/>
              <a:t>50</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pPr/>
              <a:t>51</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pPr/>
              <a:t>52</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53</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pPr/>
              <a:t>6</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7</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pPr/>
              <a:t>8</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pPr/>
              <a:t>9</a:t>
            </a:fld>
            <a:endParaRPr lang="en-US" dirty="0"/>
          </a:p>
        </p:txBody>
      </p:sp>
    </p:spTree>
    <p:extLst>
      <p:ext uri="{BB962C8B-B14F-4D97-AF65-F5344CB8AC3E}">
        <p14:creationId xmlns:p14="http://schemas.microsoft.com/office/powerpoint/2010/main" val="4250283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a:solidFill>
                  <a:schemeClr val="accent5">
                    <a:lumMod val="40000"/>
                    <a:lumOff val="60000"/>
                  </a:schemeClr>
                </a:solidFill>
              </a:rPr>
              <a:t>Chapter 10:</a:t>
            </a:r>
            <a:br>
              <a:rPr lang="en-US">
                <a:solidFill>
                  <a:schemeClr val="accent5">
                    <a:lumMod val="40000"/>
                    <a:lumOff val="60000"/>
                  </a:schemeClr>
                </a:solidFill>
              </a:rPr>
            </a:br>
            <a:r>
              <a:rPr lang="en-US">
                <a:solidFill>
                  <a:schemeClr val="accent5">
                    <a:lumMod val="40000"/>
                    <a:lumOff val="60000"/>
                  </a:schemeClr>
                </a:solidFill>
              </a:rPr>
              <a:t>Module </a:t>
            </a:r>
            <a:r>
              <a:rPr lang="en-US" dirty="0">
                <a:solidFill>
                  <a:schemeClr val="accent5">
                    <a:lumMod val="40000"/>
                    <a:lumOff val="60000"/>
                  </a:schemeClr>
                </a:solidFill>
              </a:rPr>
              <a:t>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FF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FF0000"/>
                </a:solidFill>
              </a:rPr>
              <a:t>Institute of Electrical and Electronics Engineers (IEEE)</a:t>
            </a:r>
            <a:r>
              <a:rPr lang="en-US" sz="1600" b="1" dirty="0">
                <a:solidFill>
                  <a:srgbClr val="000000"/>
                </a:solidFill>
              </a:rPr>
              <a:t>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FF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a:t>
            </a:r>
            <a:r>
              <a:rPr lang="en-US" sz="1600" dirty="0">
                <a:solidFill>
                  <a:srgbClr val="FF0000"/>
                </a:solidFill>
              </a:rPr>
              <a:t>integrated wireless NICs</a:t>
            </a:r>
            <a:r>
              <a:rPr lang="en-US" sz="1600" dirty="0">
                <a:solidFill>
                  <a:srgbClr val="000000"/>
                </a:solidFill>
              </a:rPr>
              <a:t> that incorporate a </a:t>
            </a:r>
            <a:r>
              <a:rPr lang="en-US" sz="1600" dirty="0">
                <a:solidFill>
                  <a:srgbClr val="FF0000"/>
                </a:solidFill>
              </a:rPr>
              <a:t>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a:t>
            </a:r>
            <a:r>
              <a:rPr lang="en-US" sz="1600" dirty="0">
                <a:solidFill>
                  <a:srgbClr val="FF0000"/>
                </a:solidFill>
              </a:rPr>
              <a:t>USB wireless adapter </a:t>
            </a:r>
            <a:r>
              <a:rPr lang="en-US" sz="1600" dirty="0">
                <a:solidFill>
                  <a:srgbClr val="000000"/>
                </a:solidFill>
              </a:rPr>
              <a:t>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FF0000"/>
                </a:solidFill>
              </a:rPr>
              <a:t>Access point </a:t>
            </a:r>
            <a:r>
              <a:rPr lang="en-US" dirty="0">
                <a:solidFill>
                  <a:srgbClr val="FF0000"/>
                </a:solidFill>
              </a:rPr>
              <a:t>– To provide wireless access</a:t>
            </a:r>
          </a:p>
          <a:p>
            <a:pPr marL="73085" lvl="1" indent="0">
              <a:spcAft>
                <a:spcPts val="600"/>
              </a:spcAft>
              <a:buSzPct val="90000"/>
            </a:pPr>
            <a:r>
              <a:rPr lang="en-US" b="1" dirty="0">
                <a:solidFill>
                  <a:srgbClr val="FF0000"/>
                </a:solidFill>
              </a:rPr>
              <a:t>Switch </a:t>
            </a:r>
            <a:r>
              <a:rPr lang="en-US" dirty="0">
                <a:solidFill>
                  <a:srgbClr val="FF0000"/>
                </a:solidFill>
              </a:rPr>
              <a:t>– To interconnect wired devices</a:t>
            </a:r>
          </a:p>
          <a:p>
            <a:pPr marL="73085" lvl="1" indent="0">
              <a:spcAft>
                <a:spcPts val="600"/>
              </a:spcAft>
              <a:buSzPct val="90000"/>
            </a:pPr>
            <a:r>
              <a:rPr lang="en-US" b="1" dirty="0">
                <a:solidFill>
                  <a:srgbClr val="FF0000"/>
                </a:solidFill>
              </a:rPr>
              <a:t>Router  </a:t>
            </a:r>
            <a:r>
              <a:rPr lang="en-US" dirty="0">
                <a:solidFill>
                  <a:srgbClr val="FF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4472608" y="980600"/>
            <a:ext cx="3872879" cy="2538887"/>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t>
            </a:r>
            <a:r>
              <a:rPr lang="en-US" sz="1600" dirty="0">
                <a:solidFill>
                  <a:srgbClr val="FF0000"/>
                </a:solidFill>
              </a:rPr>
              <a:t>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t>
            </a:r>
            <a:r>
              <a:rPr lang="en-US" sz="1600" dirty="0">
                <a:solidFill>
                  <a:srgbClr val="FF0000"/>
                </a:solidFill>
              </a:rPr>
              <a:t>associate</a:t>
            </a:r>
            <a:r>
              <a:rPr lang="en-US" sz="1600" dirty="0">
                <a:solidFill>
                  <a:srgbClr val="000000"/>
                </a:solidFill>
              </a:rPr>
              <a:t> and </a:t>
            </a:r>
            <a:r>
              <a:rPr lang="en-US" sz="1600" dirty="0">
                <a:solidFill>
                  <a:srgbClr val="FF0000"/>
                </a:solidFill>
              </a:rPr>
              <a:t>authenticate</a:t>
            </a:r>
            <a:r>
              <a:rPr lang="en-US" sz="1600" dirty="0">
                <a:solidFill>
                  <a:srgbClr val="000000"/>
                </a:solidFill>
              </a:rPr>
              <a:t>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t>
            </a:r>
            <a:r>
              <a:rPr lang="en-US" sz="1600" dirty="0">
                <a:solidFill>
                  <a:srgbClr val="FF0000"/>
                </a:solidFill>
              </a:rPr>
              <a:t>access</a:t>
            </a:r>
            <a:r>
              <a:rPr lang="en-US" sz="1600" dirty="0">
                <a:solidFill>
                  <a:srgbClr val="000000"/>
                </a:solidFill>
              </a:rPr>
              <a:t>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4761781" y="854015"/>
            <a:ext cx="4037162" cy="2700067"/>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40932" y="3821382"/>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FF0000"/>
                </a:solidFill>
              </a:rPr>
              <a:t>Autonomous APs </a:t>
            </a:r>
            <a:r>
              <a:rPr lang="en-US" sz="1600" dirty="0">
                <a:solidFill>
                  <a:srgbClr val="000000"/>
                </a:solidFill>
              </a:rPr>
              <a:t>– </a:t>
            </a:r>
            <a:r>
              <a:rPr lang="en-US" sz="1600" dirty="0">
                <a:solidFill>
                  <a:srgbClr val="FF0000"/>
                </a:solidFill>
              </a:rPr>
              <a:t>Standalone</a:t>
            </a:r>
            <a:r>
              <a:rPr lang="en-US" sz="1600" dirty="0">
                <a:solidFill>
                  <a:srgbClr val="000000"/>
                </a:solidFill>
              </a:rPr>
              <a:t> devices configured through </a:t>
            </a:r>
            <a:r>
              <a:rPr lang="en-US" sz="1600" dirty="0">
                <a:solidFill>
                  <a:srgbClr val="FF0000"/>
                </a:solidFill>
              </a:rPr>
              <a:t>a command line interface </a:t>
            </a:r>
            <a:r>
              <a:rPr lang="en-US" sz="1600" dirty="0">
                <a:solidFill>
                  <a:srgbClr val="000000"/>
                </a:solidFill>
              </a:rPr>
              <a:t>or </a:t>
            </a:r>
            <a:r>
              <a:rPr lang="en-US" sz="1600" dirty="0">
                <a:solidFill>
                  <a:srgbClr val="FF0000"/>
                </a:solidFill>
              </a:rPr>
              <a:t>GUI</a:t>
            </a:r>
            <a:r>
              <a:rPr lang="en-US" sz="1600" dirty="0">
                <a:solidFill>
                  <a:srgbClr val="000000"/>
                </a:solidFill>
              </a:rPr>
              <a:t>.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FF0000"/>
                </a:solidFill>
              </a:rPr>
              <a:t>Controller-based APs </a:t>
            </a:r>
            <a:r>
              <a:rPr lang="en-US" sz="1600" dirty="0">
                <a:solidFill>
                  <a:srgbClr val="000000"/>
                </a:solidFill>
              </a:rPr>
              <a:t>– Also known as lightweight APs (</a:t>
            </a:r>
            <a:r>
              <a:rPr lang="en-US" sz="1600" dirty="0">
                <a:solidFill>
                  <a:srgbClr val="FF0000"/>
                </a:solidFill>
              </a:rPr>
              <a:t>LAPs</a:t>
            </a:r>
            <a:r>
              <a:rPr lang="en-US" sz="1600" dirty="0">
                <a:solidFill>
                  <a:srgbClr val="000000"/>
                </a:solidFill>
              </a:rPr>
              <a:t>). Use Lightweight Access Point Protocol (</a:t>
            </a:r>
            <a:r>
              <a:rPr lang="en-US" sz="1600" dirty="0">
                <a:solidFill>
                  <a:srgbClr val="FF0000"/>
                </a:solidFill>
              </a:rPr>
              <a:t>LWAPP</a:t>
            </a:r>
            <a:r>
              <a:rPr lang="en-US" sz="1600" dirty="0">
                <a:solidFill>
                  <a:srgbClr val="000000"/>
                </a:solidFill>
              </a:rPr>
              <a:t>) to communicate with a</a:t>
            </a:r>
            <a:r>
              <a:rPr lang="en-US" sz="1600" dirty="0">
                <a:solidFill>
                  <a:srgbClr val="FF0000"/>
                </a:solidFill>
              </a:rPr>
              <a:t> LWAN controller (WLC)</a:t>
            </a:r>
            <a:r>
              <a:rPr lang="en-US" sz="1600" dirty="0">
                <a:solidFill>
                  <a:srgbClr val="000000"/>
                </a:solidFill>
              </a:rPr>
              <a:t>.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86754"/>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FF0000"/>
                </a:solidFill>
              </a:rPr>
              <a:t>Omnidirectional</a:t>
            </a:r>
            <a:r>
              <a:rPr lang="en-US" sz="1600" b="1" dirty="0">
                <a:solidFill>
                  <a:srgbClr val="000000"/>
                </a:solidFill>
              </a:rPr>
              <a:t> </a:t>
            </a:r>
            <a:r>
              <a:rPr lang="en-US" sz="1600" dirty="0">
                <a:solidFill>
                  <a:srgbClr val="000000"/>
                </a:solidFill>
              </a:rPr>
              <a:t>– Provide </a:t>
            </a:r>
            <a:r>
              <a:rPr lang="en-US" sz="1600" dirty="0">
                <a:solidFill>
                  <a:srgbClr val="FF0000"/>
                </a:solidFill>
              </a:rPr>
              <a:t>360-degree</a:t>
            </a:r>
            <a:r>
              <a:rPr lang="en-US" sz="1600" dirty="0">
                <a:solidFill>
                  <a:srgbClr val="000000"/>
                </a:solidFill>
              </a:rPr>
              <a:t> coverage. Ideal in houses and office areas.</a:t>
            </a:r>
          </a:p>
          <a:p>
            <a:pPr marL="415985" lvl="1" indent="-342900">
              <a:buFont typeface="Arial" panose="020B0604020202020204" pitchFamily="34" charset="0"/>
              <a:buChar char="•"/>
            </a:pPr>
            <a:r>
              <a:rPr lang="en-US" sz="1600" b="1" dirty="0">
                <a:solidFill>
                  <a:srgbClr val="FF0000"/>
                </a:solidFill>
              </a:rPr>
              <a:t>Directional</a:t>
            </a:r>
            <a:r>
              <a:rPr lang="en-US" sz="1600" b="1" dirty="0">
                <a:solidFill>
                  <a:srgbClr val="000000"/>
                </a:solidFill>
              </a:rPr>
              <a:t> </a:t>
            </a:r>
            <a:r>
              <a:rPr lang="en-US" sz="1600" dirty="0">
                <a:solidFill>
                  <a:srgbClr val="000000"/>
                </a:solidFill>
              </a:rPr>
              <a:t>– Focus the radio signal in a specific direction. Examples are the </a:t>
            </a:r>
            <a:r>
              <a:rPr lang="en-US" sz="1600" dirty="0">
                <a:solidFill>
                  <a:srgbClr val="FF0000"/>
                </a:solidFill>
              </a:rPr>
              <a:t>Yagi</a:t>
            </a:r>
            <a:r>
              <a:rPr lang="en-US" sz="1600" dirty="0">
                <a:solidFill>
                  <a:srgbClr val="000000"/>
                </a:solidFill>
              </a:rPr>
              <a:t> and </a:t>
            </a:r>
            <a:r>
              <a:rPr lang="en-US" sz="1600" dirty="0">
                <a:solidFill>
                  <a:srgbClr val="FF0000"/>
                </a:solidFill>
              </a:rPr>
              <a:t>parabolic dish</a:t>
            </a:r>
            <a:r>
              <a:rPr lang="en-US" sz="1600" dirty="0">
                <a:solidFill>
                  <a:srgbClr val="000000"/>
                </a:solidFill>
              </a:rPr>
              <a:t>.</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a:t>
            </a:r>
            <a:r>
              <a:rPr lang="en-US" sz="1600" dirty="0">
                <a:solidFill>
                  <a:srgbClr val="FF0000"/>
                </a:solidFill>
              </a:rPr>
              <a:t>multiple antennas </a:t>
            </a:r>
            <a:r>
              <a:rPr lang="en-US" sz="1600" dirty="0">
                <a:solidFill>
                  <a:srgbClr val="000000"/>
                </a:solidFill>
              </a:rPr>
              <a:t>(Up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049077" y="477078"/>
            <a:ext cx="1570383" cy="1610139"/>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665922"/>
            <a:ext cx="1889560" cy="3766930"/>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4885492" y="2534478"/>
            <a:ext cx="2141471" cy="1898373"/>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40415" y="1814715"/>
          <a:ext cx="7456362" cy="266091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400" b="0" dirty="0">
                          <a:solidFill>
                            <a:srgbClr val="000000"/>
                          </a:solidFill>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400" b="0" dirty="0">
                          <a:solidFill>
                            <a:srgbClr val="000000"/>
                          </a:solidFill>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400" b="0" dirty="0">
                          <a:solidFill>
                            <a:srgbClr val="000000"/>
                          </a:solidFill>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400" b="0" dirty="0">
                          <a:solidFill>
                            <a:srgbClr val="000000"/>
                          </a:solidFill>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400" b="0" dirty="0">
                          <a:solidFill>
                            <a:srgbClr val="000000"/>
                          </a:solidFill>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400" b="0" dirty="0">
                          <a:solidFill>
                            <a:srgbClr val="000000"/>
                          </a:solidFill>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400" b="0" dirty="0">
                          <a:solidFill>
                            <a:srgbClr val="000000"/>
                          </a:solidFill>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FF0000"/>
                </a:solidFill>
              </a:rPr>
              <a:t>Ad hoc mode </a:t>
            </a:r>
            <a:r>
              <a:rPr lang="en-US" sz="1600" b="1" dirty="0">
                <a:solidFill>
                  <a:srgbClr val="000000"/>
                </a:solidFill>
              </a:rPr>
              <a:t>-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FF0000"/>
                </a:solidFill>
              </a:rPr>
              <a:t>Infrastructure mode </a:t>
            </a:r>
            <a:r>
              <a:rPr lang="en-US" sz="1600" b="1" dirty="0">
                <a:solidFill>
                  <a:srgbClr val="000000"/>
                </a:solidFill>
              </a:rPr>
              <a:t>-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FF0000"/>
                </a:solidFill>
              </a:rPr>
              <a:t>Tethering</a:t>
            </a:r>
            <a:r>
              <a:rPr lang="en-US" sz="1600" b="1" dirty="0">
                <a:solidFill>
                  <a:srgbClr val="000000"/>
                </a:solidFill>
              </a:rPr>
              <a:t> - </a:t>
            </a:r>
            <a:r>
              <a:rPr lang="en-US" sz="1600" dirty="0">
                <a:solidFill>
                  <a:srgbClr val="000000"/>
                </a:solidFill>
              </a:rPr>
              <a:t>Variation of the ad hoc topology is when a </a:t>
            </a:r>
            <a:r>
              <a:rPr lang="en-US" sz="1600" dirty="0">
                <a:solidFill>
                  <a:srgbClr val="FF0000"/>
                </a:solidFill>
              </a:rPr>
              <a:t>smart phone </a:t>
            </a:r>
            <a:r>
              <a:rPr lang="en-US" sz="1600" dirty="0">
                <a:solidFill>
                  <a:srgbClr val="000000"/>
                </a:solidFill>
              </a:rPr>
              <a:t>or </a:t>
            </a:r>
            <a:r>
              <a:rPr lang="en-US" sz="1600" dirty="0">
                <a:solidFill>
                  <a:srgbClr val="FF0000"/>
                </a:solidFill>
              </a:rPr>
              <a:t>tablet</a:t>
            </a:r>
            <a:r>
              <a:rPr lang="en-US" sz="1600" dirty="0">
                <a:solidFill>
                  <a:srgbClr val="000000"/>
                </a:solidFill>
              </a:rPr>
              <a: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397566"/>
            <a:ext cx="3278465" cy="876028"/>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011807" y="1480269"/>
            <a:ext cx="3694872" cy="2058062"/>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49" y="3548270"/>
            <a:ext cx="3426515" cy="1441174"/>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FF0000"/>
                </a:solidFill>
              </a:rPr>
              <a:t>Basic Service Set (BSS)</a:t>
            </a:r>
          </a:p>
          <a:p>
            <a:pPr lvl="2">
              <a:lnSpc>
                <a:spcPct val="100000"/>
              </a:lnSpc>
              <a:spcBef>
                <a:spcPts val="300"/>
              </a:spcBef>
              <a:spcAft>
                <a:spcPts val="100"/>
              </a:spcAft>
            </a:pPr>
            <a:r>
              <a:rPr lang="en-US" sz="1400" dirty="0">
                <a:solidFill>
                  <a:srgbClr val="000000"/>
                </a:solidFill>
              </a:rPr>
              <a:t>Uses </a:t>
            </a:r>
            <a:r>
              <a:rPr lang="en-US" sz="1400" dirty="0">
                <a:solidFill>
                  <a:srgbClr val="FF0000"/>
                </a:solidFill>
              </a:rPr>
              <a:t>single AP </a:t>
            </a:r>
            <a:r>
              <a:rPr lang="en-US" sz="1400" dirty="0">
                <a:solidFill>
                  <a:srgbClr val="000000"/>
                </a:solidFill>
              </a:rPr>
              <a:t>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FF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a:t>
            </a:r>
            <a:r>
              <a:rPr lang="en-US" sz="1400" dirty="0">
                <a:solidFill>
                  <a:srgbClr val="FF0000"/>
                </a:solidFill>
              </a:rPr>
              <a:t>wired</a:t>
            </a:r>
            <a:r>
              <a:rPr lang="en-US" sz="1400" dirty="0">
                <a:solidFill>
                  <a:srgbClr val="000000"/>
                </a:solidFill>
              </a:rPr>
              <a:t> </a:t>
            </a:r>
            <a:r>
              <a:rPr lang="en-US" sz="1400" dirty="0">
                <a:solidFill>
                  <a:srgbClr val="FF0000"/>
                </a:solidFill>
              </a:rPr>
              <a:t>distribution</a:t>
            </a:r>
            <a:r>
              <a:rPr lang="en-US" sz="1400" dirty="0">
                <a:solidFill>
                  <a:srgbClr val="000000"/>
                </a:solidFill>
              </a:rPr>
              <a:t>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208722"/>
            <a:ext cx="4442791" cy="2220153"/>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303643" y="2580216"/>
            <a:ext cx="4691269" cy="2563283"/>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a:t>
            </a:r>
            <a:r>
              <a:rPr lang="en-US" sz="1800" dirty="0">
                <a:solidFill>
                  <a:srgbClr val="FF0000"/>
                </a:solidFill>
              </a:rPr>
              <a:t>802.11 frame format </a:t>
            </a:r>
            <a:r>
              <a:rPr lang="en-US" sz="1800" dirty="0">
                <a:solidFill>
                  <a:srgbClr val="000000"/>
                </a:solidFill>
              </a:rPr>
              <a:t>is similar to the 802.3 </a:t>
            </a:r>
            <a:r>
              <a:rPr lang="en-US" sz="1800" dirty="0">
                <a:solidFill>
                  <a:srgbClr val="FF0000"/>
                </a:solidFill>
              </a:rPr>
              <a:t>Ethernet frame </a:t>
            </a:r>
            <a:r>
              <a:rPr lang="en-US" sz="1800" dirty="0">
                <a:solidFill>
                  <a:srgbClr val="000000"/>
                </a:solidFill>
              </a:rPr>
              <a:t>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824948" y="1691209"/>
            <a:ext cx="7335078"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a:t>
            </a:r>
            <a:r>
              <a:rPr lang="en-US" sz="1600" dirty="0">
                <a:solidFill>
                  <a:srgbClr val="FF0000"/>
                </a:solidFill>
              </a:rPr>
              <a:t>half-duplex </a:t>
            </a:r>
            <a:r>
              <a:rPr lang="en-US" sz="1600" dirty="0">
                <a:solidFill>
                  <a:srgbClr val="000000"/>
                </a:solidFill>
              </a:rPr>
              <a:t>and a client cannot “hear” while it is sending, making it impossible to detect a collision. </a:t>
            </a:r>
          </a:p>
          <a:p>
            <a:pPr marL="73085" lvl="1" indent="0">
              <a:buNone/>
            </a:pPr>
            <a:r>
              <a:rPr lang="en-US" sz="1600" dirty="0">
                <a:solidFill>
                  <a:srgbClr val="000000"/>
                </a:solidFill>
              </a:rPr>
              <a:t>WLANs use </a:t>
            </a:r>
            <a:r>
              <a:rPr lang="en-US" sz="1600" dirty="0">
                <a:solidFill>
                  <a:srgbClr val="FF0000"/>
                </a:solidFill>
              </a:rPr>
              <a:t>carrier sense multiple access with collision avoidance </a:t>
            </a:r>
            <a:r>
              <a:rPr lang="en-US" sz="1600" dirty="0">
                <a:solidFill>
                  <a:srgbClr val="000000"/>
                </a:solidFill>
              </a:rPr>
              <a:t>(</a:t>
            </a:r>
            <a:r>
              <a:rPr lang="en-US" sz="1600" dirty="0">
                <a:solidFill>
                  <a:srgbClr val="FF0000"/>
                </a:solidFill>
              </a:rPr>
              <a:t>CSMA/CA</a:t>
            </a:r>
            <a:r>
              <a:rPr lang="en-US" sz="1600" dirty="0">
                <a:solidFill>
                  <a:srgbClr val="000000"/>
                </a:solidFill>
              </a:rPr>
              <a:t>) to determine how and when to send data. A wireless client does the following:</a:t>
            </a:r>
          </a:p>
          <a:p>
            <a:pPr marL="415985" lvl="1" indent="-342900">
              <a:buFont typeface="+mj-lt"/>
              <a:buAutoNum type="arabicPeriod"/>
            </a:pPr>
            <a:r>
              <a:rPr lang="en-US" sz="1600" dirty="0">
                <a:solidFill>
                  <a:srgbClr val="FF0000"/>
                </a:solidFill>
              </a:rPr>
              <a:t>Listens</a:t>
            </a:r>
            <a:r>
              <a:rPr lang="en-US" sz="1600" dirty="0">
                <a:solidFill>
                  <a:srgbClr val="000000"/>
                </a:solidFill>
              </a:rPr>
              <a:t> to the channel to see if it is </a:t>
            </a:r>
            <a:r>
              <a:rPr lang="en-US" sz="1600" dirty="0">
                <a:solidFill>
                  <a:srgbClr val="FF0000"/>
                </a:solidFill>
              </a:rPr>
              <a:t>idle</a:t>
            </a:r>
            <a:r>
              <a:rPr lang="en-US" sz="1600" dirty="0">
                <a:solidFill>
                  <a:srgbClr val="000000"/>
                </a:solidFill>
              </a:rPr>
              <a:t>, i.e. no other traffic currently on the channel.</a:t>
            </a:r>
          </a:p>
          <a:p>
            <a:pPr marL="415985" lvl="1" indent="-342900">
              <a:buFont typeface="+mj-lt"/>
              <a:buAutoNum type="arabicPeriod"/>
            </a:pPr>
            <a:r>
              <a:rPr lang="en-US" sz="1600" dirty="0">
                <a:solidFill>
                  <a:srgbClr val="FF0000"/>
                </a:solidFill>
              </a:rPr>
              <a:t>Sends</a:t>
            </a:r>
            <a:r>
              <a:rPr lang="en-US" sz="1600" dirty="0">
                <a:solidFill>
                  <a:srgbClr val="000000"/>
                </a:solidFill>
              </a:rPr>
              <a:t> a </a:t>
            </a:r>
            <a:r>
              <a:rPr lang="en-US" sz="1600" dirty="0">
                <a:solidFill>
                  <a:srgbClr val="FF0000"/>
                </a:solidFill>
              </a:rPr>
              <a:t>r</a:t>
            </a:r>
            <a:r>
              <a:rPr lang="en-US" sz="1600" dirty="0">
                <a:solidFill>
                  <a:srgbClr val="000000"/>
                </a:solidFill>
              </a:rPr>
              <a:t>eady </a:t>
            </a:r>
            <a:r>
              <a:rPr lang="en-US" sz="1600" dirty="0">
                <a:solidFill>
                  <a:srgbClr val="FF0000"/>
                </a:solidFill>
              </a:rPr>
              <a:t>t</a:t>
            </a:r>
            <a:r>
              <a:rPr lang="en-US" sz="1600" dirty="0">
                <a:solidFill>
                  <a:srgbClr val="000000"/>
                </a:solidFill>
              </a:rPr>
              <a:t>o </a:t>
            </a:r>
            <a:r>
              <a:rPr lang="en-US" sz="1600" dirty="0">
                <a:solidFill>
                  <a:srgbClr val="FF0000"/>
                </a:solidFill>
              </a:rPr>
              <a:t>s</a:t>
            </a:r>
            <a:r>
              <a:rPr lang="en-US" sz="1600" dirty="0">
                <a:solidFill>
                  <a:srgbClr val="000000"/>
                </a:solidFill>
              </a:rPr>
              <a:t>end (</a:t>
            </a:r>
            <a:r>
              <a:rPr lang="en-US" sz="1600" dirty="0">
                <a:solidFill>
                  <a:srgbClr val="FF0000"/>
                </a:solidFill>
              </a:rPr>
              <a:t>RTS</a:t>
            </a:r>
            <a:r>
              <a:rPr lang="en-US" sz="1600" dirty="0">
                <a:solidFill>
                  <a:srgbClr val="000000"/>
                </a:solidFill>
              </a:rPr>
              <a:t>) message the AP to request </a:t>
            </a:r>
            <a:r>
              <a:rPr lang="en-US" sz="1600" dirty="0">
                <a:solidFill>
                  <a:srgbClr val="FF0000"/>
                </a:solidFill>
              </a:rPr>
              <a:t>dedicated access </a:t>
            </a:r>
            <a:r>
              <a:rPr lang="en-US" sz="1600" dirty="0">
                <a:solidFill>
                  <a:srgbClr val="000000"/>
                </a:solidFill>
              </a:rPr>
              <a:t>to the network.</a:t>
            </a:r>
          </a:p>
          <a:p>
            <a:pPr marL="415985" lvl="1" indent="-342900">
              <a:buFont typeface="+mj-lt"/>
              <a:buAutoNum type="arabicPeriod"/>
            </a:pPr>
            <a:r>
              <a:rPr lang="en-US" sz="1600" dirty="0">
                <a:solidFill>
                  <a:srgbClr val="FF0000"/>
                </a:solidFill>
              </a:rPr>
              <a:t>R</a:t>
            </a:r>
            <a:r>
              <a:rPr lang="en-US" sz="1600" dirty="0">
                <a:solidFill>
                  <a:srgbClr val="000000"/>
                </a:solidFill>
              </a:rPr>
              <a:t>eceives a clear to send (</a:t>
            </a:r>
            <a:r>
              <a:rPr lang="en-US" sz="1600" dirty="0">
                <a:solidFill>
                  <a:srgbClr val="FF0000"/>
                </a:solidFill>
              </a:rPr>
              <a:t>CTS</a:t>
            </a:r>
            <a:r>
              <a:rPr lang="en-US" sz="1600" dirty="0">
                <a:solidFill>
                  <a:srgbClr val="000000"/>
                </a:solidFill>
              </a:rPr>
              <a:t>) message from the AP granting access to send.</a:t>
            </a:r>
          </a:p>
          <a:p>
            <a:pPr marL="415985" lvl="1" indent="-342900">
              <a:buFont typeface="+mj-lt"/>
              <a:buAutoNum type="arabicPeriod"/>
            </a:pPr>
            <a:r>
              <a:rPr lang="en-US" sz="1600" dirty="0">
                <a:solidFill>
                  <a:srgbClr val="FF0000"/>
                </a:solidFill>
              </a:rPr>
              <a:t>Waits a random amount of time </a:t>
            </a:r>
            <a:r>
              <a:rPr lang="en-US" sz="1600" dirty="0">
                <a:solidFill>
                  <a:srgbClr val="000000"/>
                </a:solidFill>
              </a:rPr>
              <a:t>before restarting the process if </a:t>
            </a:r>
            <a:r>
              <a:rPr lang="en-US" sz="1600" dirty="0">
                <a:solidFill>
                  <a:srgbClr val="FF0000"/>
                </a:solidFill>
              </a:rPr>
              <a:t>no CTS message </a:t>
            </a:r>
            <a:r>
              <a:rPr lang="en-US" sz="1600" dirty="0">
                <a:solidFill>
                  <a:srgbClr val="000000"/>
                </a:solidFill>
              </a:rPr>
              <a:t>received.</a:t>
            </a:r>
          </a:p>
          <a:p>
            <a:pPr marL="415985" lvl="1" indent="-342900">
              <a:buFont typeface="+mj-lt"/>
              <a:buAutoNum type="arabicPeriod"/>
            </a:pPr>
            <a:r>
              <a:rPr lang="en-US" sz="1600" dirty="0">
                <a:solidFill>
                  <a:srgbClr val="FF0000"/>
                </a:solidFill>
              </a:rPr>
              <a:t>Transmits</a:t>
            </a:r>
            <a:r>
              <a:rPr lang="en-US" sz="1600" dirty="0">
                <a:solidFill>
                  <a:srgbClr val="000000"/>
                </a:solidFill>
              </a:rPr>
              <a:t> the data.</a:t>
            </a:r>
          </a:p>
          <a:p>
            <a:pPr marL="415985" lvl="1" indent="-342900">
              <a:buFont typeface="+mj-lt"/>
              <a:buAutoNum type="arabicPeriod"/>
            </a:pPr>
            <a:r>
              <a:rPr lang="en-US" sz="1600" dirty="0">
                <a:solidFill>
                  <a:srgbClr val="FF0000"/>
                </a:solidFill>
              </a:rPr>
              <a:t>Acknowledges</a:t>
            </a:r>
            <a:r>
              <a:rPr lang="en-US" sz="1600" dirty="0">
                <a:solidFill>
                  <a:srgbClr val="000000"/>
                </a:solidFill>
              </a:rPr>
              <a:t>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t>
            </a:r>
            <a:r>
              <a:rPr lang="en-US" sz="1800" dirty="0">
                <a:solidFill>
                  <a:srgbClr val="FF0000"/>
                </a:solidFill>
              </a:rPr>
              <a:t>associate</a:t>
            </a:r>
            <a:r>
              <a:rPr lang="en-US" sz="1800" dirty="0">
                <a:solidFill>
                  <a:srgbClr val="000000"/>
                </a:solidFill>
              </a:rPr>
              <a:t>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FF0000"/>
                </a:solidFill>
              </a:rPr>
              <a:t>Discover</a:t>
            </a:r>
            <a:r>
              <a:rPr lang="en-US" sz="1600" dirty="0">
                <a:solidFill>
                  <a:srgbClr val="000000"/>
                </a:solidFill>
              </a:rPr>
              <a:t> a wireless AP</a:t>
            </a:r>
          </a:p>
          <a:p>
            <a:pPr marL="358835" lvl="1" indent="-285750"/>
            <a:r>
              <a:rPr lang="en-US" sz="1600" dirty="0">
                <a:solidFill>
                  <a:srgbClr val="FF0000"/>
                </a:solidFill>
              </a:rPr>
              <a:t>Authenticate</a:t>
            </a:r>
            <a:r>
              <a:rPr lang="en-US" sz="1600" dirty="0">
                <a:solidFill>
                  <a:srgbClr val="000000"/>
                </a:solidFill>
              </a:rPr>
              <a:t> with the AP</a:t>
            </a:r>
          </a:p>
          <a:p>
            <a:pPr marL="358835" lvl="1" indent="-285750"/>
            <a:r>
              <a:rPr lang="en-US" sz="1600" dirty="0">
                <a:solidFill>
                  <a:srgbClr val="FF0000"/>
                </a:solidFill>
              </a:rPr>
              <a:t>Associate</a:t>
            </a:r>
            <a:r>
              <a:rPr lang="en-US" sz="1600" dirty="0">
                <a:solidFill>
                  <a:srgbClr val="000000"/>
                </a:solidFill>
              </a:rPr>
              <a:t>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606286"/>
            <a:ext cx="4586221" cy="4303643"/>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FF0000"/>
                </a:solidFill>
              </a:rPr>
              <a:t>SSID</a:t>
            </a:r>
            <a:r>
              <a:rPr lang="en-US" sz="1600" dirty="0">
                <a:solidFill>
                  <a:srgbClr val="000000"/>
                </a:solidFill>
              </a:rPr>
              <a:t> – The client needs to know the name of the network to connect.</a:t>
            </a:r>
          </a:p>
          <a:p>
            <a:pPr marL="358835" lvl="1" indent="-285750"/>
            <a:r>
              <a:rPr lang="en-US" sz="1600" b="1" dirty="0">
                <a:solidFill>
                  <a:srgbClr val="FF0000"/>
                </a:solidFill>
              </a:rPr>
              <a:t>Password</a:t>
            </a:r>
            <a:r>
              <a:rPr lang="en-US" sz="1600" dirty="0">
                <a:solidFill>
                  <a:srgbClr val="000000"/>
                </a:solidFill>
              </a:rPr>
              <a:t> – This is required for the client to authenticate to the AP.</a:t>
            </a:r>
          </a:p>
          <a:p>
            <a:pPr marL="358835" lvl="1" indent="-285750"/>
            <a:r>
              <a:rPr lang="en-US" sz="1600" b="1" dirty="0">
                <a:solidFill>
                  <a:srgbClr val="FF0000"/>
                </a:solidFill>
              </a:rPr>
              <a:t>Network mode </a:t>
            </a:r>
            <a:r>
              <a:rPr lang="en-US" sz="1600" dirty="0">
                <a:solidFill>
                  <a:srgbClr val="000000"/>
                </a:solidFill>
              </a:rPr>
              <a:t>– The 802.11 standard in use.</a:t>
            </a:r>
          </a:p>
          <a:p>
            <a:pPr marL="358835" lvl="1" indent="-285750"/>
            <a:r>
              <a:rPr lang="en-US" sz="1600" b="1" dirty="0">
                <a:solidFill>
                  <a:srgbClr val="FF0000"/>
                </a:solidFill>
              </a:rPr>
              <a:t>Security mode </a:t>
            </a:r>
            <a:r>
              <a:rPr lang="en-US" sz="1600" dirty="0">
                <a:solidFill>
                  <a:srgbClr val="000000"/>
                </a:solidFill>
              </a:rPr>
              <a:t>– The security parameter settings, i.e. WEP, WPA, or WPA2.</a:t>
            </a:r>
          </a:p>
          <a:p>
            <a:pPr marL="358835" lvl="1" indent="-285750"/>
            <a:r>
              <a:rPr lang="en-US" sz="1600" b="1" dirty="0">
                <a:solidFill>
                  <a:srgbClr val="FF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FF0000"/>
                </a:solidFill>
              </a:rPr>
              <a:t>Wireless clients </a:t>
            </a:r>
            <a:r>
              <a:rPr lang="en-US" sz="1600" dirty="0">
                <a:solidFill>
                  <a:srgbClr val="000000"/>
                </a:solidFill>
              </a:rPr>
              <a:t>connect to the AP using a passive or active </a:t>
            </a:r>
            <a:r>
              <a:rPr lang="en-US" sz="1600" dirty="0">
                <a:solidFill>
                  <a:srgbClr val="FF0000"/>
                </a:solidFill>
              </a:rPr>
              <a:t>scanning</a:t>
            </a:r>
            <a:r>
              <a:rPr lang="en-US" sz="1600" dirty="0">
                <a:solidFill>
                  <a:srgbClr val="000000"/>
                </a:solidFill>
              </a:rPr>
              <a:t> (probing) process. </a:t>
            </a:r>
          </a:p>
          <a:p>
            <a:pPr marL="415985" lvl="1" indent="-342900">
              <a:buFont typeface="Arial" panose="020B0604020202020204" pitchFamily="34" charset="0"/>
              <a:buChar char="•"/>
            </a:pPr>
            <a:r>
              <a:rPr lang="en-US" sz="1600" b="1" dirty="0">
                <a:solidFill>
                  <a:srgbClr val="FF0000"/>
                </a:solidFill>
              </a:rPr>
              <a:t>Passive mode </a:t>
            </a:r>
            <a:r>
              <a:rPr lang="en-US" sz="1600" dirty="0">
                <a:solidFill>
                  <a:srgbClr val="000000"/>
                </a:solidFill>
              </a:rPr>
              <a:t>– AP openly </a:t>
            </a:r>
            <a:r>
              <a:rPr lang="en-US" sz="1600" dirty="0">
                <a:solidFill>
                  <a:srgbClr val="FF0000"/>
                </a:solidFill>
              </a:rPr>
              <a:t>advertises its service </a:t>
            </a:r>
            <a:r>
              <a:rPr lang="en-US" sz="1600" dirty="0">
                <a:solidFill>
                  <a:srgbClr val="000000"/>
                </a:solidFill>
              </a:rPr>
              <a:t>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FF0000"/>
                </a:solidFill>
              </a:rPr>
              <a:t>Active mode </a:t>
            </a:r>
            <a:r>
              <a:rPr lang="en-US" sz="1600" dirty="0">
                <a:solidFill>
                  <a:srgbClr val="000000"/>
                </a:solidFill>
              </a:rPr>
              <a:t>– Wireless clients must know the </a:t>
            </a:r>
            <a:r>
              <a:rPr lang="en-US" sz="1600" dirty="0">
                <a:solidFill>
                  <a:srgbClr val="FF0000"/>
                </a:solidFill>
              </a:rPr>
              <a:t>name of the SSID</a:t>
            </a:r>
            <a:r>
              <a:rPr lang="en-US" sz="1600" dirty="0">
                <a:solidFill>
                  <a:srgbClr val="000000"/>
                </a:solidFill>
              </a:rPr>
              <a:t>. The wireless client </a:t>
            </a:r>
            <a:r>
              <a:rPr lang="en-US" sz="1600" dirty="0">
                <a:solidFill>
                  <a:srgbClr val="FF0000"/>
                </a:solidFill>
              </a:rPr>
              <a:t>initiates</a:t>
            </a:r>
            <a:r>
              <a:rPr lang="en-US" sz="1600" dirty="0">
                <a:solidFill>
                  <a:srgbClr val="000000"/>
                </a:solidFill>
              </a:rPr>
              <a:t>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5022573" y="318054"/>
            <a:ext cx="2938669" cy="2285998"/>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934324" y="1555149"/>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13243" y="2613992"/>
            <a:ext cx="2762249" cy="2270153"/>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665359"/>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FF0000"/>
                </a:solidFill>
              </a:rPr>
              <a:t>CAPWAP</a:t>
            </a:r>
            <a:r>
              <a:rPr lang="en-US" sz="1500" dirty="0">
                <a:solidFill>
                  <a:srgbClr val="000000"/>
                </a:solidFill>
              </a:rPr>
              <a:t> is an </a:t>
            </a:r>
            <a:r>
              <a:rPr lang="en-US" sz="1500" dirty="0">
                <a:solidFill>
                  <a:srgbClr val="FF0000"/>
                </a:solidFill>
              </a:rPr>
              <a:t>IEEE standard protocol </a:t>
            </a:r>
            <a:r>
              <a:rPr lang="en-US" sz="1500" dirty="0">
                <a:solidFill>
                  <a:srgbClr val="000000"/>
                </a:solidFill>
              </a:rPr>
              <a:t>that enables a </a:t>
            </a:r>
            <a:r>
              <a:rPr lang="en-US" sz="1500" dirty="0">
                <a:solidFill>
                  <a:srgbClr val="FF0000"/>
                </a:solidFill>
              </a:rPr>
              <a:t>WLC</a:t>
            </a:r>
            <a:r>
              <a:rPr lang="en-US" sz="1500" dirty="0">
                <a:solidFill>
                  <a:srgbClr val="000000"/>
                </a:solidFill>
              </a:rPr>
              <a:t> to manage </a:t>
            </a:r>
            <a:r>
              <a:rPr lang="en-US" sz="1500" dirty="0">
                <a:solidFill>
                  <a:srgbClr val="FF0000"/>
                </a:solidFill>
              </a:rPr>
              <a:t>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a:t>
            </a:r>
            <a:r>
              <a:rPr lang="en-US" sz="1600" dirty="0">
                <a:solidFill>
                  <a:srgbClr val="FF0000"/>
                </a:solidFill>
              </a:rPr>
              <a:t>LWAPP</a:t>
            </a:r>
            <a:r>
              <a:rPr lang="en-US" sz="1600" dirty="0">
                <a:solidFill>
                  <a:srgbClr val="000000"/>
                </a:solidFill>
              </a:rPr>
              <a:t> but adds additional security with </a:t>
            </a:r>
            <a:r>
              <a:rPr lang="en-US" sz="1600" dirty="0">
                <a:solidFill>
                  <a:srgbClr val="FF0000"/>
                </a:solidFill>
              </a:rPr>
              <a:t>Datagram Transport Layer Security (DTLS).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FF0000"/>
                </a:solidFill>
              </a:rPr>
              <a:t>Encapsulates</a:t>
            </a:r>
            <a:r>
              <a:rPr lang="en-US" sz="1600" dirty="0">
                <a:solidFill>
                  <a:srgbClr val="000000"/>
                </a:solidFill>
              </a:rPr>
              <a:t> and forwards WLAN client traffic between an AP and a WLC over  </a:t>
            </a:r>
            <a:r>
              <a:rPr lang="en-US" sz="1600" dirty="0">
                <a:solidFill>
                  <a:srgbClr val="FF0000"/>
                </a:solidFill>
              </a:rPr>
              <a:t>tunnels</a:t>
            </a:r>
            <a:r>
              <a:rPr lang="en-US" sz="1600" dirty="0">
                <a:solidFill>
                  <a:srgbClr val="000000"/>
                </a:solidFill>
              </a:rPr>
              <a:t> using </a:t>
            </a:r>
            <a:r>
              <a:rPr lang="en-US" sz="1600" dirty="0">
                <a:solidFill>
                  <a:srgbClr val="FF0000"/>
                </a:solidFill>
              </a:rPr>
              <a:t>UDP ports 5246 and 5247</a:t>
            </a:r>
            <a:r>
              <a:rPr lang="en-US" sz="1600" dirty="0">
                <a:solidFill>
                  <a:srgbClr val="000000"/>
                </a:solidFill>
              </a:rPr>
              <a:t>.</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a:t>
            </a:r>
            <a:r>
              <a:rPr lang="en-US" sz="1600" dirty="0">
                <a:solidFill>
                  <a:srgbClr val="FF0000"/>
                </a:solidFill>
              </a:rPr>
              <a:t>IP protocol 17 </a:t>
            </a:r>
            <a:r>
              <a:rPr lang="en-US" sz="1600" dirty="0">
                <a:solidFill>
                  <a:srgbClr val="000000"/>
                </a:solidFill>
              </a:rPr>
              <a:t>and </a:t>
            </a:r>
            <a:r>
              <a:rPr lang="en-US" sz="1600" dirty="0">
                <a:solidFill>
                  <a:srgbClr val="FF0000"/>
                </a:solidFill>
              </a:rPr>
              <a:t>IPv6 uses IP protocol 136.</a:t>
            </a:r>
            <a:endParaRPr lang="en-US" sz="1500" dirty="0">
              <a:solidFill>
                <a:srgbClr val="FF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636105"/>
            <a:ext cx="3810000" cy="4005469"/>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854765"/>
          <a:ext cx="3971924" cy="3498574"/>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38028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646476">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91267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646476">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91267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FF0000"/>
                </a:solidFill>
              </a:rPr>
              <a:t>DTLS</a:t>
            </a:r>
            <a:r>
              <a:rPr lang="en-US" sz="1600" dirty="0">
                <a:solidFill>
                  <a:srgbClr val="000000"/>
                </a:solidFill>
              </a:rPr>
              <a:t> provides </a:t>
            </a:r>
            <a:r>
              <a:rPr lang="en-US" sz="1600" dirty="0">
                <a:solidFill>
                  <a:srgbClr val="FF0000"/>
                </a:solidFill>
              </a:rPr>
              <a:t>security</a:t>
            </a:r>
            <a:r>
              <a:rPr lang="en-US" sz="1600" dirty="0">
                <a:solidFill>
                  <a:srgbClr val="000000"/>
                </a:solidFill>
              </a:rPr>
              <a:t> between the </a:t>
            </a:r>
            <a:r>
              <a:rPr lang="en-US" sz="1600" dirty="0">
                <a:solidFill>
                  <a:srgbClr val="FF0000"/>
                </a:solidFill>
              </a:rPr>
              <a:t>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a:t>
            </a:r>
            <a:r>
              <a:rPr lang="en-US" sz="1600" dirty="0">
                <a:solidFill>
                  <a:srgbClr val="FF0000"/>
                </a:solidFill>
              </a:rPr>
              <a:t>CAPWAP control channel </a:t>
            </a:r>
            <a:r>
              <a:rPr lang="en-US" sz="1600" dirty="0">
                <a:solidFill>
                  <a:srgbClr val="000000"/>
                </a:solidFill>
              </a:rPr>
              <a:t>and </a:t>
            </a:r>
            <a:r>
              <a:rPr lang="en-US" sz="1600" dirty="0">
                <a:solidFill>
                  <a:srgbClr val="FF0000"/>
                </a:solidFill>
              </a:rPr>
              <a:t>encrypt all management and control traffic </a:t>
            </a:r>
            <a:r>
              <a:rPr lang="en-US" sz="1600" dirty="0">
                <a:solidFill>
                  <a:srgbClr val="000000"/>
                </a:solidFill>
              </a:rPr>
              <a:t>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FF0000"/>
                </a:solidFill>
              </a:rPr>
              <a:t>Data encryption </a:t>
            </a:r>
            <a:r>
              <a:rPr lang="en-US" sz="1600" dirty="0">
                <a:solidFill>
                  <a:srgbClr val="000000"/>
                </a:solidFill>
              </a:rPr>
              <a:t>is </a:t>
            </a:r>
            <a:r>
              <a:rPr lang="en-US" sz="1600" dirty="0">
                <a:solidFill>
                  <a:srgbClr val="FF0000"/>
                </a:solidFill>
              </a:rPr>
              <a:t>disabled by default </a:t>
            </a:r>
            <a:r>
              <a:rPr lang="en-US" sz="1600" dirty="0">
                <a:solidFill>
                  <a:srgbClr val="000000"/>
                </a:solidFill>
              </a:rPr>
              <a:t>and requires a </a:t>
            </a:r>
            <a:r>
              <a:rPr lang="en-US" sz="1600" dirty="0">
                <a:solidFill>
                  <a:srgbClr val="FF0000"/>
                </a:solidFill>
              </a:rPr>
              <a:t>DTLS license </a:t>
            </a:r>
            <a:r>
              <a:rPr lang="en-US" sz="1600" dirty="0">
                <a:solidFill>
                  <a:srgbClr val="000000"/>
                </a:solidFill>
              </a:rPr>
              <a:t>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596348"/>
            <a:ext cx="4595028" cy="4104861"/>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636104" y="2822713"/>
            <a:ext cx="7841974" cy="1982003"/>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a:t>
            </a:r>
            <a:r>
              <a:rPr lang="en-US" sz="1600" dirty="0">
                <a:solidFill>
                  <a:srgbClr val="FF0000"/>
                </a:solidFill>
              </a:rPr>
              <a:t>high</a:t>
            </a:r>
            <a:r>
              <a:rPr lang="en-US" sz="1600" dirty="0">
                <a:solidFill>
                  <a:srgbClr val="000000"/>
                </a:solidFill>
              </a:rPr>
              <a:t>, the channel may become </a:t>
            </a:r>
            <a:r>
              <a:rPr lang="en-US" sz="1600" dirty="0">
                <a:solidFill>
                  <a:srgbClr val="FF0000"/>
                </a:solidFill>
              </a:rPr>
              <a:t>oversaturated</a:t>
            </a:r>
            <a:r>
              <a:rPr lang="en-US" sz="1600" dirty="0">
                <a:solidFill>
                  <a:srgbClr val="000000"/>
                </a:solidFill>
              </a:rPr>
              <a:t>, degrading the </a:t>
            </a:r>
            <a:r>
              <a:rPr lang="en-US" sz="1600" dirty="0">
                <a:solidFill>
                  <a:srgbClr val="FF0000"/>
                </a:solidFill>
              </a:rPr>
              <a:t>quality</a:t>
            </a:r>
            <a:r>
              <a:rPr lang="en-US" sz="1600" dirty="0">
                <a:solidFill>
                  <a:srgbClr val="000000"/>
                </a:solidFill>
              </a:rPr>
              <a:t>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a:t>
            </a:r>
            <a:r>
              <a:rPr lang="en-US" sz="1600" dirty="0">
                <a:solidFill>
                  <a:srgbClr val="FF0000"/>
                </a:solidFill>
              </a:rPr>
              <a:t>mitigated</a:t>
            </a:r>
            <a:r>
              <a:rPr lang="en-US" sz="1600" dirty="0">
                <a:solidFill>
                  <a:srgbClr val="000000"/>
                </a:solidFill>
              </a:rPr>
              <a:t>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FF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FF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FF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45435"/>
            <a:ext cx="7913686" cy="1278099"/>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a:t>
            </a:r>
            <a:r>
              <a:rPr lang="en-US" sz="1500" dirty="0">
                <a:solidFill>
                  <a:srgbClr val="FF0000"/>
                </a:solidFill>
              </a:rPr>
              <a:t>2.4 GHz band </a:t>
            </a:r>
            <a:r>
              <a:rPr lang="en-US" sz="1500" dirty="0">
                <a:solidFill>
                  <a:srgbClr val="000000"/>
                </a:solidFill>
              </a:rPr>
              <a:t>is subdivided into multiple channels each allotted </a:t>
            </a:r>
            <a:r>
              <a:rPr lang="en-US" sz="1500" dirty="0">
                <a:solidFill>
                  <a:srgbClr val="FF0000"/>
                </a:solidFill>
              </a:rPr>
              <a:t>22 MHz bandwidth </a:t>
            </a:r>
            <a:r>
              <a:rPr lang="en-US" sz="1500" dirty="0">
                <a:solidFill>
                  <a:srgbClr val="000000"/>
                </a:solidFill>
              </a:rPr>
              <a:t>and separated from the next channel by </a:t>
            </a:r>
            <a:r>
              <a:rPr lang="en-US" sz="1500" dirty="0">
                <a:solidFill>
                  <a:srgbClr val="FF0000"/>
                </a:solidFill>
              </a:rPr>
              <a:t>5 MHz</a:t>
            </a:r>
            <a:r>
              <a:rPr lang="en-US" sz="1500" dirty="0">
                <a:solidFill>
                  <a:srgbClr val="000000"/>
                </a:solidFill>
              </a:rPr>
              <a:t>.</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a:t>
            </a:r>
            <a:r>
              <a:rPr lang="en-US" sz="1500" dirty="0">
                <a:solidFill>
                  <a:srgbClr val="FF0000"/>
                </a:solidFill>
              </a:rPr>
              <a:t>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715617" y="1913967"/>
            <a:ext cx="8001000"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a:t>
            </a:r>
            <a:r>
              <a:rPr lang="en-US" sz="1600" dirty="0">
                <a:solidFill>
                  <a:srgbClr val="FF0000"/>
                </a:solidFill>
              </a:rPr>
              <a:t>5GHz</a:t>
            </a:r>
            <a:r>
              <a:rPr lang="en-US" sz="1600" dirty="0">
                <a:solidFill>
                  <a:srgbClr val="000000"/>
                </a:solidFill>
              </a:rPr>
              <a:t> standards </a:t>
            </a:r>
            <a:r>
              <a:rPr lang="en-US" sz="1600" dirty="0">
                <a:solidFill>
                  <a:srgbClr val="FF0000"/>
                </a:solidFill>
              </a:rPr>
              <a:t>802.11a/n/ac</a:t>
            </a:r>
            <a:r>
              <a:rPr lang="en-US" sz="1600" dirty="0">
                <a:solidFill>
                  <a:srgbClr val="000000"/>
                </a:solidFill>
              </a:rPr>
              <a:t>, there are </a:t>
            </a:r>
            <a:r>
              <a:rPr lang="en-US" sz="1600" dirty="0">
                <a:solidFill>
                  <a:srgbClr val="FF0000"/>
                </a:solidFill>
              </a:rPr>
              <a:t>24</a:t>
            </a:r>
            <a:r>
              <a:rPr lang="en-US" sz="1600" dirty="0">
                <a:solidFill>
                  <a:srgbClr val="000000"/>
                </a:solidFill>
              </a:rPr>
              <a:t> channels. Each channel is separated from the next channel by </a:t>
            </a:r>
            <a:r>
              <a:rPr lang="en-US" sz="1600" dirty="0">
                <a:solidFill>
                  <a:srgbClr val="FF0000"/>
                </a:solidFill>
              </a:rPr>
              <a:t>20 MHz</a:t>
            </a:r>
            <a:r>
              <a:rPr lang="en-US" sz="1600" dirty="0">
                <a:solidFill>
                  <a:srgbClr val="000000"/>
                </a:solidFill>
              </a:rPr>
              <a:t>.</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a:t>
            </a:r>
            <a:r>
              <a:rPr lang="en-US" sz="1500" dirty="0">
                <a:solidFill>
                  <a:srgbClr val="FF0000"/>
                </a:solidFill>
              </a:rPr>
              <a:t>36, 48, and 60</a:t>
            </a:r>
            <a:r>
              <a:rPr lang="en-US" sz="1500" dirty="0">
                <a:solidFill>
                  <a:srgbClr val="000000"/>
                </a:solidFill>
              </a:rPr>
              <a:t>.</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516835" y="2027581"/>
            <a:ext cx="8140148" cy="2623931"/>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447261"/>
            <a:ext cx="4432852" cy="432352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2444372"/>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a:t>
            </a:r>
            <a:r>
              <a:rPr lang="en-US" sz="1600" dirty="0">
                <a:solidFill>
                  <a:srgbClr val="FF0000"/>
                </a:solidFill>
              </a:rPr>
              <a:t>siders, disgruntled employees, and even unintentionally by employees</a:t>
            </a:r>
            <a:r>
              <a:rPr lang="en-US" sz="1600" dirty="0">
                <a:solidFill>
                  <a:srgbClr val="000000"/>
                </a:solidFill>
              </a:rPr>
              <a:t>.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FF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FF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FF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FF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a:t>
            </a:r>
            <a:r>
              <a:rPr lang="en-US" sz="1600" dirty="0">
                <a:solidFill>
                  <a:srgbClr val="FF0000"/>
                </a:solidFill>
              </a:rPr>
              <a:t>rogue AP </a:t>
            </a:r>
            <a:r>
              <a:rPr lang="en-US" sz="1600" dirty="0">
                <a:solidFill>
                  <a:srgbClr val="000000"/>
                </a:solidFill>
              </a:rPr>
              <a:t>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a:t>
            </a:r>
            <a:r>
              <a:rPr lang="en-US" sz="1600" dirty="0">
                <a:solidFill>
                  <a:srgbClr val="FF0000"/>
                </a:solidFill>
              </a:rPr>
              <a:t>capture MAC addresses, capture data packets, gain access to network resources, or launch a man-in-the-middle attack.</a:t>
            </a:r>
            <a:endParaRPr lang="en-US" sz="1800" b="1" dirty="0">
              <a:solidFill>
                <a:srgbClr val="FF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FF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a:t>
            </a:r>
            <a:r>
              <a:rPr lang="en-US" sz="1600" dirty="0">
                <a:solidFill>
                  <a:srgbClr val="FF0000"/>
                </a:solidFill>
              </a:rPr>
              <a:t>SSID beacon frame </a:t>
            </a:r>
            <a:r>
              <a:rPr lang="en-US" sz="1600" dirty="0">
                <a:solidFill>
                  <a:srgbClr val="000000"/>
                </a:solidFill>
              </a:rPr>
              <a:t>to be </a:t>
            </a:r>
            <a:r>
              <a:rPr lang="en-US" sz="1600" dirty="0">
                <a:solidFill>
                  <a:srgbClr val="FF0000"/>
                </a:solidFill>
              </a:rPr>
              <a:t>disabled</a:t>
            </a:r>
            <a:r>
              <a:rPr lang="en-US" sz="1600" dirty="0">
                <a:solidFill>
                  <a:srgbClr val="000000"/>
                </a:solidFill>
              </a:rPr>
              <a:t>.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FF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a:t>
            </a:r>
            <a:r>
              <a:rPr lang="en-US" sz="1600" dirty="0">
                <a:solidFill>
                  <a:srgbClr val="FF0000"/>
                </a:solidFill>
              </a:rPr>
              <a:t>physical MAC hardware address</a:t>
            </a:r>
            <a:r>
              <a:rPr lang="en-US" sz="1600" dirty="0">
                <a:solidFill>
                  <a:srgbClr val="000000"/>
                </a:solidFill>
              </a:rPr>
              <a:t>.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t>
            </a:r>
            <a:r>
              <a:rPr lang="en-US" sz="1600" dirty="0">
                <a:solidFill>
                  <a:srgbClr val="FF0000"/>
                </a:solidFill>
              </a:rPr>
              <a:t>authentication</a:t>
            </a:r>
            <a:r>
              <a:rPr lang="en-US" sz="1600" dirty="0">
                <a:solidFill>
                  <a:srgbClr val="000000"/>
                </a:solidFill>
              </a:rPr>
              <a:t> and </a:t>
            </a:r>
            <a:r>
              <a:rPr lang="en-US" sz="1600" dirty="0">
                <a:solidFill>
                  <a:srgbClr val="FF0000"/>
                </a:solidFill>
              </a:rPr>
              <a:t>encryption</a:t>
            </a:r>
            <a:r>
              <a:rPr lang="en-US" sz="1600" dirty="0">
                <a:solidFill>
                  <a:srgbClr val="000000"/>
                </a:solidFill>
              </a:rPr>
              <a:t>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FF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FF0000"/>
                </a:solidFill>
              </a:rPr>
              <a:t>No password required</a:t>
            </a:r>
            <a:r>
              <a:rPr lang="en-US" sz="1600" dirty="0">
                <a:solidFill>
                  <a:srgbClr val="000000"/>
                </a:solidFill>
              </a:rPr>
              <a:t>.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FF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a:t>
            </a:r>
            <a:r>
              <a:rPr lang="en-US" sz="1600" dirty="0">
                <a:solidFill>
                  <a:srgbClr val="FF0000"/>
                </a:solidFill>
              </a:rPr>
              <a:t>WEP, WPA, WPA2, and WPA3 </a:t>
            </a:r>
            <a:r>
              <a:rPr lang="en-US" sz="1600" dirty="0">
                <a:solidFill>
                  <a:srgbClr val="000000"/>
                </a:solidFill>
              </a:rPr>
              <a:t>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a:t>
            </a:r>
            <a:r>
              <a:rPr lang="en-US" sz="1600" dirty="0">
                <a:solidFill>
                  <a:srgbClr val="FF0000"/>
                </a:solidFill>
              </a:rPr>
              <a:t>shared key authentication techniques </a:t>
            </a:r>
            <a:r>
              <a:rPr lang="en-US" sz="1600" dirty="0">
                <a:solidFill>
                  <a:srgbClr val="000000"/>
                </a:solidFill>
              </a:rPr>
              <a:t>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a:t>
                      </a:r>
                      <a:r>
                        <a:rPr lang="en-US" sz="1400" dirty="0">
                          <a:solidFill>
                            <a:srgbClr val="FF0000"/>
                          </a:solidFill>
                        </a:rPr>
                        <a:t>Rivest Cipher 4 (RC4) encryption method </a:t>
                      </a:r>
                      <a:r>
                        <a:rPr lang="en-US" sz="1400" dirty="0">
                          <a:solidFill>
                            <a:srgbClr val="000000"/>
                          </a:solidFill>
                        </a:rPr>
                        <a:t>with a static key. WEP is no longer recommended and </a:t>
                      </a:r>
                      <a:r>
                        <a:rPr lang="en-US" sz="1400" dirty="0">
                          <a:solidFill>
                            <a:srgbClr val="FF0000"/>
                          </a:solidFill>
                        </a:rPr>
                        <a:t>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a:t>
                      </a:r>
                      <a:r>
                        <a:rPr lang="en-US" sz="1400" dirty="0">
                          <a:solidFill>
                            <a:srgbClr val="FF0000"/>
                          </a:solidFill>
                        </a:rPr>
                        <a:t>Temporal Key Integrity Protocol (TKIP) encryption algorithm.</a:t>
                      </a:r>
                      <a:r>
                        <a:rPr lang="en-US" sz="1400" dirty="0">
                          <a:solidFill>
                            <a:srgbClr val="000000"/>
                          </a:solidFill>
                        </a:rPr>
                        <a:t> TKIP </a:t>
                      </a:r>
                      <a:r>
                        <a:rPr lang="en-US" sz="1400" dirty="0">
                          <a:solidFill>
                            <a:srgbClr val="FF0000"/>
                          </a:solidFill>
                        </a:rPr>
                        <a:t>changes the key for each packet</a:t>
                      </a:r>
                      <a:r>
                        <a:rPr lang="en-US" sz="1400" dirty="0">
                          <a:solidFill>
                            <a:srgbClr val="000000"/>
                          </a:solidFill>
                        </a:rPr>
                        <a: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t>
                      </a:r>
                      <a:r>
                        <a:rPr lang="en-US" sz="1400" dirty="0">
                          <a:solidFill>
                            <a:srgbClr val="FF0000"/>
                          </a:solidFill>
                        </a:rPr>
                        <a:t>Advanced Encryption Standard (AES) </a:t>
                      </a:r>
                      <a:r>
                        <a:rPr lang="en-US" sz="1400" dirty="0">
                          <a:solidFill>
                            <a:srgbClr val="000000"/>
                          </a:solidFill>
                        </a:rPr>
                        <a:t>for encryption. AES is currently considered the </a:t>
                      </a:r>
                      <a:r>
                        <a:rPr lang="en-US" sz="1400" dirty="0">
                          <a:solidFill>
                            <a:srgbClr val="FF0000"/>
                          </a:solidFill>
                        </a:rPr>
                        <a:t>strongest</a:t>
                      </a:r>
                      <a:r>
                        <a:rPr lang="en-US" sz="1400" dirty="0">
                          <a:solidFill>
                            <a:srgbClr val="000000"/>
                          </a:solidFill>
                        </a:rPr>
                        <a: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a:t>
                      </a:r>
                      <a:r>
                        <a:rPr lang="en-US" sz="1400" dirty="0">
                          <a:solidFill>
                            <a:srgbClr val="FF0000"/>
                          </a:solidFill>
                        </a:rPr>
                        <a:t>latest security methods</a:t>
                      </a:r>
                      <a:r>
                        <a:rPr lang="en-US" sz="1400" dirty="0">
                          <a:solidFill>
                            <a:srgbClr val="000000"/>
                          </a:solidFill>
                        </a:rPr>
                        <a:t>, disallow outdated legacy protocols, and require the use of </a:t>
                      </a:r>
                      <a:r>
                        <a:rPr lang="en-US" sz="1400" dirty="0">
                          <a:solidFill>
                            <a:srgbClr val="FF0000"/>
                          </a:solidFill>
                        </a:rPr>
                        <a:t>Protected Management Frames </a:t>
                      </a:r>
                      <a:r>
                        <a:rPr lang="en-US" sz="1400" dirty="0">
                          <a:solidFill>
                            <a:srgbClr val="000000"/>
                          </a:solidFill>
                        </a:rPr>
                        <a:t>(PMF).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Personal</a:t>
            </a:r>
            <a:r>
              <a:rPr lang="en-US" sz="1600" b="1" dirty="0">
                <a:solidFill>
                  <a:srgbClr val="000000"/>
                </a:solidFill>
              </a:rPr>
              <a:t>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Enterprise</a:t>
            </a:r>
            <a:r>
              <a:rPr lang="en-US" sz="1600" b="1" dirty="0">
                <a:solidFill>
                  <a:srgbClr val="000000"/>
                </a:solidFill>
              </a:rPr>
              <a:t>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631636" y="258417"/>
            <a:ext cx="4353338" cy="4572000"/>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a:t>
            </a:r>
            <a:r>
              <a:rPr lang="en-US" sz="1600" dirty="0">
                <a:solidFill>
                  <a:srgbClr val="FF0000"/>
                </a:solidFill>
              </a:rPr>
              <a:t>6-9 meters</a:t>
            </a:r>
            <a:r>
              <a:rPr lang="en-US" sz="1600" dirty="0">
                <a:solidFill>
                  <a:srgbClr val="000000"/>
                </a:solidFill>
              </a:rPr>
              <a:t>). Based on </a:t>
            </a:r>
            <a:r>
              <a:rPr lang="en-US" sz="1600" dirty="0">
                <a:solidFill>
                  <a:srgbClr val="FF0000"/>
                </a:solidFill>
              </a:rPr>
              <a:t>IEEE 802.15 </a:t>
            </a:r>
            <a:r>
              <a:rPr lang="en-US" sz="1600" dirty="0">
                <a:solidFill>
                  <a:srgbClr val="000000"/>
                </a:solidFill>
              </a:rPr>
              <a:t>standard and </a:t>
            </a:r>
            <a:r>
              <a:rPr lang="en-US" sz="1600" dirty="0">
                <a:solidFill>
                  <a:srgbClr val="FF0000"/>
                </a:solidFill>
              </a:rPr>
              <a:t>2.4 GHz frequency</a:t>
            </a:r>
            <a:r>
              <a:rPr lang="en-US" sz="1600" dirty="0">
                <a:solidFill>
                  <a:srgbClr val="000000"/>
                </a:solidFill>
              </a:rPr>
              <a:t>.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a:t>
            </a:r>
            <a:r>
              <a:rPr lang="en-US" sz="1600" dirty="0">
                <a:solidFill>
                  <a:srgbClr val="FF0000"/>
                </a:solidFill>
              </a:rPr>
              <a:t>IEEE 802.11 </a:t>
            </a:r>
            <a:r>
              <a:rPr lang="en-US" sz="1600" dirty="0">
                <a:solidFill>
                  <a:srgbClr val="000000"/>
                </a:solidFill>
              </a:rPr>
              <a:t>standard and </a:t>
            </a:r>
            <a:r>
              <a:rPr lang="en-US" sz="1600" dirty="0">
                <a:solidFill>
                  <a:srgbClr val="FF0000"/>
                </a:solidFill>
              </a:rPr>
              <a:t>2.4</a:t>
            </a:r>
            <a:r>
              <a:rPr lang="en-US" sz="1600" dirty="0">
                <a:solidFill>
                  <a:srgbClr val="000000"/>
                </a:solidFill>
              </a:rPr>
              <a:t> or </a:t>
            </a:r>
            <a:r>
              <a:rPr lang="en-US" sz="1600" dirty="0">
                <a:solidFill>
                  <a:srgbClr val="FF0000"/>
                </a:solidFill>
              </a:rPr>
              <a:t>5.0 GHz </a:t>
            </a:r>
            <a:r>
              <a:rPr lang="en-US" sz="1600" dirty="0">
                <a:solidFill>
                  <a:srgbClr val="000000"/>
                </a:solidFill>
              </a:rPr>
              <a:t>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8D247D2E-2A83-4925-87B4-F66007B1B2DC}"/>
              </a:ext>
            </a:extLst>
          </p:cNvPr>
          <p:cNvPicPr>
            <a:picLocks noChangeAspect="1"/>
          </p:cNvPicPr>
          <p:nvPr/>
        </p:nvPicPr>
        <p:blipFill>
          <a:blip r:embed="rId3"/>
          <a:stretch>
            <a:fillRect/>
          </a:stretch>
        </p:blipFill>
        <p:spPr>
          <a:xfrm>
            <a:off x="5317958" y="3321916"/>
            <a:ext cx="3597442" cy="1821583"/>
          </a:xfrm>
          <a:prstGeom prst="rect">
            <a:avLst/>
          </a:prstGeom>
        </p:spPr>
      </p:pic>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53506" y="913689"/>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4542184" y="159027"/>
            <a:ext cx="4393094" cy="4492486"/>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FF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367747"/>
            <a:ext cx="4161354" cy="3250095"/>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20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20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20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20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20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2000" dirty="0"/>
              <a:t>DTLS is a protocol provides security between the AP and the WLC. </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normAutofit fontScale="92500"/>
          </a:bodyPr>
          <a:lstStyle/>
          <a:p>
            <a:pPr marL="115887" indent="-285750">
              <a:spcBef>
                <a:spcPts val="0"/>
              </a:spcBef>
              <a:spcAft>
                <a:spcPts val="0"/>
              </a:spcAft>
              <a:buFont typeface="Arial" panose="020B0604020202020204" pitchFamily="34" charset="0"/>
              <a:buChar char="•"/>
            </a:pPr>
            <a:r>
              <a:rPr lang="en-US" sz="20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2000" dirty="0"/>
              <a:t>The 802.11b/g/n standards operate in the 2.4 GHz to 2.5GHz spectrum. The 2.4 GHz band is subdivided into multiple channels. Each channel is allotted 22 MHz bandwidth and is separated from the next channel by 5 </a:t>
            </a:r>
            <a:r>
              <a:rPr lang="en-US" sz="2000" dirty="0" err="1"/>
              <a:t>MHz.</a:t>
            </a:r>
            <a:endParaRPr lang="en-US" sz="2000" dirty="0"/>
          </a:p>
          <a:p>
            <a:pPr marL="115887" indent="-285750">
              <a:spcBef>
                <a:spcPts val="0"/>
              </a:spcBef>
              <a:spcAft>
                <a:spcPts val="0"/>
              </a:spcAft>
              <a:buFont typeface="Arial" panose="020B0604020202020204" pitchFamily="34" charset="0"/>
              <a:buChar char="•"/>
            </a:pPr>
            <a:r>
              <a:rPr lang="en-US" sz="2000" dirty="0"/>
              <a:t>Wireless networks are susceptible to threats, including: data interception, wireless intruders, </a:t>
            </a:r>
            <a:r>
              <a:rPr lang="en-US" sz="2000" dirty="0" err="1"/>
              <a:t>DoS</a:t>
            </a:r>
            <a:r>
              <a:rPr lang="en-US" sz="2000" dirty="0"/>
              <a:t> attacks, and rogue APs. </a:t>
            </a:r>
          </a:p>
          <a:p>
            <a:pPr marL="115887" indent="-285750">
              <a:spcBef>
                <a:spcPts val="0"/>
              </a:spcBef>
              <a:spcAft>
                <a:spcPts val="0"/>
              </a:spcAft>
              <a:buFont typeface="Arial" panose="020B0604020202020204" pitchFamily="34" charset="0"/>
              <a:buChar char="•"/>
            </a:pPr>
            <a:r>
              <a:rPr lang="en-US" sz="20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2000" dirty="0"/>
              <a:t>There are four shared key authentication techniques available: WEP, WPA, WPA2, and WPA3.</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a:t>
            </a:r>
            <a:r>
              <a:rPr lang="en-US" sz="1600" dirty="0">
                <a:solidFill>
                  <a:srgbClr val="FF0000"/>
                </a:solidFill>
              </a:rPr>
              <a:t>IEEE 802.16 </a:t>
            </a:r>
            <a:r>
              <a:rPr lang="en-US" sz="1600" dirty="0">
                <a:solidFill>
                  <a:srgbClr val="000000"/>
                </a:solidFill>
              </a:rPr>
              <a:t>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FF0000"/>
                </a:solidFill>
              </a:rPr>
              <a:t>Global System of Mobile (GSM) </a:t>
            </a:r>
            <a:r>
              <a:rPr lang="en-US" sz="1400" dirty="0">
                <a:solidFill>
                  <a:srgbClr val="000000"/>
                </a:solidFill>
              </a:rPr>
              <a:t>–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FF0000"/>
                </a:solidFill>
              </a:rPr>
              <a:t>Code Division Multiple Access (CDMA) </a:t>
            </a:r>
            <a:r>
              <a:rPr lang="en-US" sz="1400" dirty="0">
                <a:solidFill>
                  <a:srgbClr val="000000"/>
                </a:solidFill>
              </a:rPr>
              <a:t>–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b="1" dirty="0">
                          <a:solidFill>
                            <a:srgbClr val="000000"/>
                          </a:solidFill>
                        </a:rPr>
                        <a:t>802.11</a:t>
                      </a:r>
                    </a:p>
                  </a:txBody>
                  <a:tcPr/>
                </a:tc>
                <a:tc>
                  <a:txBody>
                    <a:bodyPr/>
                    <a:lstStyle/>
                    <a:p>
                      <a:r>
                        <a:rPr lang="en-US" sz="1200" b="1" dirty="0">
                          <a:solidFill>
                            <a:srgbClr val="000000"/>
                          </a:solidFill>
                        </a:rPr>
                        <a:t>2.4 GHz</a:t>
                      </a:r>
                    </a:p>
                  </a:txBody>
                  <a:tcPr/>
                </a:tc>
                <a:tc>
                  <a:txBody>
                    <a:bodyPr/>
                    <a:lstStyle/>
                    <a:p>
                      <a:r>
                        <a:rPr lang="en-US" sz="1200" b="1"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5 GHz</a:t>
                      </a:r>
                    </a:p>
                  </a:txBody>
                  <a:tcPr/>
                </a:tc>
                <a:tc>
                  <a:txBody>
                    <a:bodyPr/>
                    <a:lstStyle/>
                    <a:p>
                      <a:r>
                        <a:rPr lang="en-US" sz="1200" b="1" dirty="0">
                          <a:solidFill>
                            <a:srgbClr val="000000"/>
                          </a:solidFill>
                        </a:rPr>
                        <a:t>Data rates up to 54 Mb/s</a:t>
                      </a:r>
                    </a:p>
                    <a:p>
                      <a:r>
                        <a:rPr lang="en-US" sz="1200" b="1"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2.4 GHz</a:t>
                      </a:r>
                    </a:p>
                  </a:txBody>
                  <a:tcPr/>
                </a:tc>
                <a:tc>
                  <a:txBody>
                    <a:bodyPr/>
                    <a:lstStyle/>
                    <a:p>
                      <a:r>
                        <a:rPr lang="en-US" sz="1200" b="1" dirty="0">
                          <a:solidFill>
                            <a:srgbClr val="000000"/>
                          </a:solidFill>
                        </a:rPr>
                        <a:t>Data rates up to 11 Mb/s</a:t>
                      </a:r>
                    </a:p>
                    <a:p>
                      <a:r>
                        <a:rPr lang="en-US" sz="1200" b="1"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2.4 GHz</a:t>
                      </a:r>
                    </a:p>
                  </a:txBody>
                  <a:tcPr/>
                </a:tc>
                <a:tc>
                  <a:txBody>
                    <a:bodyPr/>
                    <a:lstStyle/>
                    <a:p>
                      <a:r>
                        <a:rPr lang="en-US" sz="1200" b="1" dirty="0">
                          <a:solidFill>
                            <a:srgbClr val="000000"/>
                          </a:solidFill>
                        </a:rPr>
                        <a:t>Data rates up to 54 Mb/s</a:t>
                      </a:r>
                    </a:p>
                    <a:p>
                      <a:r>
                        <a:rPr lang="en-US" sz="1200" b="1"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2.4 and 5 GHz</a:t>
                      </a:r>
                    </a:p>
                  </a:txBody>
                  <a:tcPr/>
                </a:tc>
                <a:tc>
                  <a:txBody>
                    <a:bodyPr/>
                    <a:lstStyle/>
                    <a:p>
                      <a:r>
                        <a:rPr lang="en-US" sz="1200" b="1" dirty="0">
                          <a:solidFill>
                            <a:srgbClr val="000000"/>
                          </a:solidFill>
                        </a:rPr>
                        <a:t>Data rates 150 – 600 Mb/s</a:t>
                      </a:r>
                    </a:p>
                    <a:p>
                      <a:r>
                        <a:rPr lang="en-US" sz="1200" b="1" dirty="0">
                          <a:solidFill>
                            <a:srgbClr val="000000"/>
                          </a:solidFill>
                        </a:rPr>
                        <a:t>Require </a:t>
                      </a:r>
                      <a:r>
                        <a:rPr lang="en-US" sz="1200" b="1" dirty="0">
                          <a:solidFill>
                            <a:srgbClr val="FF0000"/>
                          </a:solidFill>
                        </a:rPr>
                        <a:t>multiple antennas </a:t>
                      </a:r>
                      <a:r>
                        <a:rPr lang="en-US" sz="1200" b="1" dirty="0">
                          <a:solidFill>
                            <a:srgbClr val="000000"/>
                          </a:solidFill>
                        </a:rPr>
                        <a:t>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2.4 and 5 GHz</a:t>
                      </a:r>
                    </a:p>
                  </a:txBody>
                  <a:tcPr/>
                </a:tc>
                <a:tc>
                  <a:txBody>
                    <a:bodyPr/>
                    <a:lstStyle/>
                    <a:p>
                      <a:r>
                        <a:rPr lang="en-US" sz="1200" b="1" dirty="0">
                          <a:solidFill>
                            <a:srgbClr val="000000"/>
                          </a:solidFill>
                        </a:rPr>
                        <a:t>High-Efficiency Wireless (HEW)</a:t>
                      </a:r>
                    </a:p>
                    <a:p>
                      <a:r>
                        <a:rPr lang="en-US" sz="1200" b="1"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a:t>
            </a:r>
            <a:r>
              <a:rPr lang="en-US" sz="1600" dirty="0">
                <a:solidFill>
                  <a:srgbClr val="FF0000"/>
                </a:solidFill>
              </a:rPr>
              <a:t>electromagnetic spectrum</a:t>
            </a:r>
            <a:r>
              <a:rPr lang="en-US" sz="1600" dirty="0">
                <a:solidFill>
                  <a:srgbClr val="000000"/>
                </a:solidFill>
              </a:rPr>
              <a:t>. WLAN networks operate in the </a:t>
            </a:r>
            <a:r>
              <a:rPr lang="en-US" sz="1600" dirty="0">
                <a:solidFill>
                  <a:srgbClr val="FF0000"/>
                </a:solidFill>
              </a:rPr>
              <a:t>2.4</a:t>
            </a:r>
            <a:r>
              <a:rPr lang="en-US" sz="1600" dirty="0">
                <a:solidFill>
                  <a:srgbClr val="000000"/>
                </a:solidFill>
              </a:rPr>
              <a:t> and </a:t>
            </a:r>
            <a:r>
              <a:rPr lang="en-US" sz="1600" dirty="0">
                <a:solidFill>
                  <a:srgbClr val="FF0000"/>
                </a:solidFill>
              </a:rPr>
              <a:t>5 GHz frequency </a:t>
            </a:r>
            <a:r>
              <a:rPr lang="en-US" sz="1600" dirty="0">
                <a:solidFill>
                  <a:srgbClr val="000000"/>
                </a:solidFill>
              </a:rPr>
              <a:t>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367749" y="2297678"/>
            <a:ext cx="8120268"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11660</TotalTime>
  <Words>4959</Words>
  <Application>Microsoft Office PowerPoint</Application>
  <PresentationFormat>On-screen Show (16:9)</PresentationFormat>
  <Paragraphs>687</Paragraphs>
  <Slides>57</Slides>
  <Notes>57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CiscoSans</vt:lpstr>
      <vt:lpstr>CiscoSans ExtraLight</vt:lpstr>
      <vt:lpstr>Arial</vt:lpstr>
      <vt:lpstr>Calibri</vt:lpstr>
      <vt:lpstr>Wingdings</vt:lpstr>
      <vt:lpstr>Default Theme</vt:lpstr>
      <vt:lpstr>Chapter 10: 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KHEOH HOOI LENG</cp:lastModifiedBy>
  <cp:revision>412</cp:revision>
  <dcterms:created xsi:type="dcterms:W3CDTF">2019-10-18T06:21:22Z</dcterms:created>
  <dcterms:modified xsi:type="dcterms:W3CDTF">2023-04-16T16:14:51Z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